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handoutMasterIdLst>
    <p:handoutMasterId r:id="rId15"/>
  </p:handoutMasterIdLst>
  <p:sldIdLst>
    <p:sldId id="264" r:id="rId5"/>
    <p:sldId id="276" r:id="rId6"/>
    <p:sldId id="283" r:id="rId7"/>
    <p:sldId id="285" r:id="rId8"/>
    <p:sldId id="286" r:id="rId9"/>
    <p:sldId id="284" r:id="rId10"/>
    <p:sldId id="287" r:id="rId11"/>
    <p:sldId id="280" r:id="rId12"/>
    <p:sldId id="282" r:id="rId13"/>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280" autoAdjust="0"/>
  </p:normalViewPr>
  <p:slideViewPr>
    <p:cSldViewPr showGuides="1">
      <p:cViewPr>
        <p:scale>
          <a:sx n="79" d="100"/>
          <a:sy n="79" d="100"/>
        </p:scale>
        <p:origin x="-90" y="-744"/>
      </p:cViewPr>
      <p:guideLst>
        <p:guide orient="horz" pos="2160"/>
        <p:guide pos="3839"/>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4/4/2018</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4/4/2018</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9</a:t>
            </a:fld>
            <a:endParaRPr lang="en-US"/>
          </a:p>
        </p:txBody>
      </p:sp>
    </p:spTree>
    <p:extLst>
      <p:ext uri="{BB962C8B-B14F-4D97-AF65-F5344CB8AC3E}">
        <p14:creationId xmlns:p14="http://schemas.microsoft.com/office/powerpoint/2010/main" val="36624553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smtClean="0"/>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4/4/2018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4/4/2018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4/4/2018</a:t>
            </a:fld>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4/4/2018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4/4/2018</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4/4/2018</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4/4/2018</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smtClean="0"/>
              <a:t>Click to edit Master title style</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126BF754-515F-40B9-8D24-D54D5825B3D0}" type="datetimeFigureOut">
              <a:rPr lang="en-US"/>
              <a:t>4/4/2018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4/4/2018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fld id="{2DD204D1-F9BD-4643-8480-6EA41EB484F1}" type="datetimeFigureOut">
              <a:rPr lang="en-US" smtClean="0"/>
              <a:pPr/>
              <a:t>4/4/2018</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dx.doi.org/10.1016/j.childyouth.2017.06.030" TargetMode="External"/><Relationship Id="rId3" Type="http://schemas.openxmlformats.org/officeDocument/2006/relationships/hyperlink" Target="http://orca.cf.ac.uk/107502" TargetMode="External"/><Relationship Id="rId7" Type="http://schemas.openxmlformats.org/officeDocument/2006/relationships/hyperlink" Target="http://orca.cf.ac.uk/101512" TargetMode="External"/><Relationship Id="rId12" Type="http://schemas.openxmlformats.org/officeDocument/2006/relationships/image" Target="../media/image4.png"/><Relationship Id="rId2" Type="http://schemas.openxmlformats.org/officeDocument/2006/relationships/hyperlink" Target="http://sites.cardiff.ac.uk/adoptioncohort/" TargetMode="External"/><Relationship Id="rId1" Type="http://schemas.openxmlformats.org/officeDocument/2006/relationships/slideLayout" Target="../slideLayouts/slideLayout8.xml"/><Relationship Id="rId6" Type="http://schemas.openxmlformats.org/officeDocument/2006/relationships/hyperlink" Target="https://doi.org/10.1093/bjsw/bcx097" TargetMode="External"/><Relationship Id="rId11" Type="http://schemas.openxmlformats.org/officeDocument/2006/relationships/hyperlink" Target="http://www.adoptcymru.com/publications" TargetMode="External"/><Relationship Id="rId5" Type="http://schemas.openxmlformats.org/officeDocument/2006/relationships/hyperlink" Target="http://orca.cf.ac.uk/98743" TargetMode="External"/><Relationship Id="rId10" Type="http://schemas.openxmlformats.org/officeDocument/2006/relationships/hyperlink" Target="http://dx.doi.org/10.1016/j.childyouth.2016.06.010" TargetMode="External"/><Relationship Id="rId4" Type="http://schemas.openxmlformats.org/officeDocument/2006/relationships/hyperlink" Target="http://orca.cf.ac.uk/102033" TargetMode="External"/><Relationship Id="rId9" Type="http://schemas.openxmlformats.org/officeDocument/2006/relationships/hyperlink" Target="http://orca.cf.ac.uk/91883"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ites.cardiff.ac.uk/adoptioncohort/"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Opportunities from Research</a:t>
            </a:r>
            <a:endParaRPr lang="en-US" dirty="0"/>
          </a:p>
        </p:txBody>
      </p:sp>
      <p:sp>
        <p:nvSpPr>
          <p:cNvPr id="3" name="Subtitle 2"/>
          <p:cNvSpPr>
            <a:spLocks noGrp="1"/>
          </p:cNvSpPr>
          <p:nvPr>
            <p:ph type="subTitle" idx="1"/>
          </p:nvPr>
        </p:nvSpPr>
        <p:spPr/>
        <p:txBody>
          <a:bodyPr>
            <a:normAutofit fontScale="92500" lnSpcReduction="10000"/>
          </a:bodyPr>
          <a:lstStyle/>
          <a:p>
            <a:r>
              <a:rPr lang="en-US" dirty="0" smtClean="0"/>
              <a:t>Katherine Shelton</a:t>
            </a:r>
          </a:p>
          <a:p>
            <a:r>
              <a:rPr lang="en-US" dirty="0" smtClean="0"/>
              <a:t>Reader</a:t>
            </a:r>
          </a:p>
          <a:p>
            <a:r>
              <a:rPr lang="en-US" dirty="0" smtClean="0"/>
              <a:t>School of Psychology, Cardiff University.</a:t>
            </a:r>
            <a:endParaRPr lang="en-US" dirty="0"/>
          </a:p>
        </p:txBody>
      </p:sp>
      <p:pic>
        <p:nvPicPr>
          <p:cNvPr id="4" name="Picture 3"/>
          <p:cNvPicPr>
            <a:picLocks noChangeAspect="1"/>
          </p:cNvPicPr>
          <p:nvPr/>
        </p:nvPicPr>
        <p:blipFill>
          <a:blip r:embed="rId2"/>
          <a:stretch>
            <a:fillRect/>
          </a:stretch>
        </p:blipFill>
        <p:spPr>
          <a:xfrm>
            <a:off x="10630916" y="227250"/>
            <a:ext cx="1289388" cy="1289388"/>
          </a:xfrm>
          <a:prstGeom prst="rect">
            <a:avLst/>
          </a:prstGeom>
        </p:spPr>
      </p:pic>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dirty="0" smtClean="0"/>
              <a:t>Wales Adoption Cohort Study</a:t>
            </a:r>
            <a:endParaRPr lang="en-US" dirty="0"/>
          </a:p>
        </p:txBody>
      </p:sp>
      <p:sp>
        <p:nvSpPr>
          <p:cNvPr id="14" name="Content Placeholder 13"/>
          <p:cNvSpPr>
            <a:spLocks noGrp="1"/>
          </p:cNvSpPr>
          <p:nvPr>
            <p:ph idx="1"/>
          </p:nvPr>
        </p:nvSpPr>
        <p:spPr/>
        <p:txBody>
          <a:bodyPr/>
          <a:lstStyle/>
          <a:p>
            <a:r>
              <a:rPr lang="en-US" dirty="0"/>
              <a:t>Add your first bullet point here</a:t>
            </a:r>
          </a:p>
          <a:p>
            <a:r>
              <a:rPr lang="en-US" dirty="0"/>
              <a:t>Add your second bullet point here</a:t>
            </a:r>
          </a:p>
          <a:p>
            <a:r>
              <a:rPr lang="en-US" dirty="0"/>
              <a:t>Add your third bullet point here</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487518" y="1701800"/>
            <a:ext cx="11416936" cy="4998720"/>
          </a:xfrm>
          <a:prstGeom prst="rect">
            <a:avLst/>
          </a:prstGeom>
        </p:spPr>
      </p:pic>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2800" dirty="0" smtClean="0"/>
              <a:t>Key messages relevant to Adopting Together: </a:t>
            </a:r>
            <a:br>
              <a:rPr lang="en-GB" sz="2800" dirty="0" smtClean="0"/>
            </a:br>
            <a:r>
              <a:rPr lang="en-GB" dirty="0" smtClean="0"/>
              <a:t>Early Adversity</a:t>
            </a:r>
            <a:endParaRPr lang="en-GB" dirty="0"/>
          </a:p>
        </p:txBody>
      </p:sp>
      <p:sp>
        <p:nvSpPr>
          <p:cNvPr id="3" name="Content Placeholder 2"/>
          <p:cNvSpPr>
            <a:spLocks noGrp="1"/>
          </p:cNvSpPr>
          <p:nvPr>
            <p:ph idx="1"/>
          </p:nvPr>
        </p:nvSpPr>
        <p:spPr/>
        <p:txBody>
          <a:bodyPr>
            <a:normAutofit fontScale="92500" lnSpcReduction="20000"/>
          </a:bodyPr>
          <a:lstStyle/>
          <a:p>
            <a:r>
              <a:rPr lang="en-GB" dirty="0"/>
              <a:t>Exposure to ACE was common among children adopted from care, with over half (63%) of children being neglected, 54% being exposed to a parent with a mental illness and 52% being exposed to a parent who abused drugs. </a:t>
            </a:r>
            <a:endParaRPr lang="en-GB" dirty="0" smtClean="0"/>
          </a:p>
          <a:p>
            <a:r>
              <a:rPr lang="en-GB" b="1" dirty="0" smtClean="0"/>
              <a:t>Children </a:t>
            </a:r>
            <a:r>
              <a:rPr lang="en-GB" b="1" dirty="0"/>
              <a:t>who were placed for adoption aged 4 or older had a higher percentage of exposure to all ACEs</a:t>
            </a:r>
            <a:r>
              <a:rPr lang="en-GB" dirty="0"/>
              <a:t>, except for experience of a parent with mental illness.  </a:t>
            </a:r>
            <a:endParaRPr lang="en-GB" dirty="0" smtClean="0"/>
          </a:p>
          <a:p>
            <a:r>
              <a:rPr lang="en-GB" b="1" dirty="0" smtClean="0"/>
              <a:t>Over </a:t>
            </a:r>
            <a:r>
              <a:rPr lang="en-GB" b="1" dirty="0"/>
              <a:t>half of the children in the study (52%) had been exposed to four or more ACE</a:t>
            </a:r>
            <a:r>
              <a:rPr lang="en-GB" dirty="0"/>
              <a:t>. N</a:t>
            </a:r>
            <a:r>
              <a:rPr lang="en-GB" dirty="0" smtClean="0"/>
              <a:t>otably </a:t>
            </a:r>
            <a:r>
              <a:rPr lang="en-GB" dirty="0"/>
              <a:t>higher than the figure of 14% reported by Bellis et al., (2015) from a national survey of Welsh adults</a:t>
            </a:r>
            <a:r>
              <a:rPr lang="en-GB" dirty="0" smtClean="0"/>
              <a:t>.</a:t>
            </a:r>
          </a:p>
          <a:p>
            <a:r>
              <a:rPr lang="en-GB" dirty="0" smtClean="0"/>
              <a:t>These figures are an underestimate of trauma because they do not take account of separation and loss, moves, change in physical and social environment or interaction between risk factors. </a:t>
            </a:r>
          </a:p>
          <a:p>
            <a:endParaRPr lang="en-GB" dirty="0"/>
          </a:p>
          <a:p>
            <a:endParaRPr lang="en-GB" dirty="0"/>
          </a:p>
        </p:txBody>
      </p:sp>
    </p:spTree>
    <p:extLst>
      <p:ext uri="{BB962C8B-B14F-4D97-AF65-F5344CB8AC3E}">
        <p14:creationId xmlns:p14="http://schemas.microsoft.com/office/powerpoint/2010/main" val="3820648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796" y="76200"/>
            <a:ext cx="11233247" cy="2056656"/>
          </a:xfrm>
        </p:spPr>
        <p:txBody>
          <a:bodyPr>
            <a:normAutofit fontScale="90000"/>
          </a:bodyPr>
          <a:lstStyle/>
          <a:p>
            <a:pPr algn="ctr"/>
            <a:r>
              <a:rPr lang="en-GB" sz="2800" dirty="0" smtClean="0"/>
              <a:t>Key messages relevant to Adopting Together: </a:t>
            </a:r>
            <a:br>
              <a:rPr lang="en-GB" sz="2800" dirty="0" smtClean="0"/>
            </a:br>
            <a:r>
              <a:rPr lang="en-GB" sz="2800" dirty="0" smtClean="0"/>
              <a:t/>
            </a:r>
            <a:br>
              <a:rPr lang="en-GB" sz="2800" dirty="0" smtClean="0"/>
            </a:br>
            <a:r>
              <a:rPr lang="en-GB" sz="4000" dirty="0" smtClean="0"/>
              <a:t>Early Adversity and Post-Adoption </a:t>
            </a:r>
            <a:r>
              <a:rPr lang="en-GB" sz="4000" dirty="0"/>
              <a:t>P</a:t>
            </a:r>
            <a:r>
              <a:rPr lang="en-GB" sz="4000" dirty="0" smtClean="0"/>
              <a:t>arent </a:t>
            </a:r>
            <a:r>
              <a:rPr lang="en-GB" sz="4000" dirty="0"/>
              <a:t>H</a:t>
            </a:r>
            <a:r>
              <a:rPr lang="en-GB" sz="4000" dirty="0" smtClean="0"/>
              <a:t>ealth </a:t>
            </a:r>
            <a:r>
              <a:rPr lang="en-GB" sz="2800" dirty="0" smtClean="0"/>
              <a:t/>
            </a:r>
            <a:br>
              <a:rPr lang="en-GB" sz="2800" dirty="0" smtClean="0"/>
            </a:br>
            <a:endParaRPr lang="en-GB" sz="2800" dirty="0"/>
          </a:p>
        </p:txBody>
      </p:sp>
      <p:sp>
        <p:nvSpPr>
          <p:cNvPr id="3" name="Content Placeholder 2"/>
          <p:cNvSpPr>
            <a:spLocks noGrp="1"/>
          </p:cNvSpPr>
          <p:nvPr>
            <p:ph idx="1"/>
          </p:nvPr>
        </p:nvSpPr>
        <p:spPr>
          <a:xfrm>
            <a:off x="765820" y="2387600"/>
            <a:ext cx="10157354" cy="4470400"/>
          </a:xfrm>
        </p:spPr>
        <p:txBody>
          <a:bodyPr>
            <a:normAutofit lnSpcReduction="10000"/>
          </a:bodyPr>
          <a:lstStyle/>
          <a:p>
            <a:r>
              <a:rPr lang="en-GB" dirty="0" smtClean="0"/>
              <a:t>The </a:t>
            </a:r>
            <a:r>
              <a:rPr lang="en-GB" dirty="0"/>
              <a:t>child being older at placement was associated with having an older aged adoptive parent, being placed </a:t>
            </a:r>
            <a:r>
              <a:rPr lang="en-GB" dirty="0" smtClean="0"/>
              <a:t>as </a:t>
            </a:r>
            <a:r>
              <a:rPr lang="en-GB" dirty="0"/>
              <a:t>a sibling group, having more </a:t>
            </a:r>
            <a:r>
              <a:rPr lang="en-GB" dirty="0" smtClean="0"/>
              <a:t>behaviour </a:t>
            </a:r>
            <a:r>
              <a:rPr lang="en-GB" dirty="0"/>
              <a:t>problems, </a:t>
            </a:r>
            <a:r>
              <a:rPr lang="en-GB" dirty="0" smtClean="0"/>
              <a:t>a smaller support network around the adopter and parent’s reporting a lower sense of perceived competence in the parenting role. </a:t>
            </a:r>
          </a:p>
          <a:p>
            <a:r>
              <a:rPr lang="en-GB" dirty="0" smtClean="0"/>
              <a:t>Children’s age at placement, behaviour problems, internalising symptoms and being placed as a sibling group were each associated with parent depressive symptoms and anxiety at approximately 2 and 3 years post-placement.</a:t>
            </a:r>
          </a:p>
          <a:p>
            <a:r>
              <a:rPr lang="en-US" dirty="0" smtClean="0"/>
              <a:t>A </a:t>
            </a:r>
            <a:r>
              <a:rPr lang="en-US" dirty="0"/>
              <a:t>higher </a:t>
            </a:r>
            <a:r>
              <a:rPr lang="en-US" dirty="0" smtClean="0"/>
              <a:t>initial sense </a:t>
            </a:r>
            <a:r>
              <a:rPr lang="en-US" dirty="0"/>
              <a:t>of competency </a:t>
            </a:r>
            <a:r>
              <a:rPr lang="en-US" dirty="0" smtClean="0"/>
              <a:t>in parents was </a:t>
            </a:r>
            <a:r>
              <a:rPr lang="en-US" dirty="0"/>
              <a:t>associated with lower </a:t>
            </a:r>
            <a:r>
              <a:rPr lang="en-US" dirty="0" smtClean="0"/>
              <a:t>anxiety </a:t>
            </a:r>
            <a:r>
              <a:rPr lang="en-US" dirty="0"/>
              <a:t>and depression scores and less of an increase in depression and anxiety over </a:t>
            </a:r>
            <a:r>
              <a:rPr lang="en-US" dirty="0" smtClean="0"/>
              <a:t>time.</a:t>
            </a:r>
            <a:endParaRPr lang="en-GB" dirty="0"/>
          </a:p>
        </p:txBody>
      </p:sp>
    </p:spTree>
    <p:extLst>
      <p:ext uri="{BB962C8B-B14F-4D97-AF65-F5344CB8AC3E}">
        <p14:creationId xmlns:p14="http://schemas.microsoft.com/office/powerpoint/2010/main" val="37888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8" y="76200"/>
            <a:ext cx="10665735" cy="2056656"/>
          </a:xfrm>
        </p:spPr>
        <p:txBody>
          <a:bodyPr>
            <a:normAutofit fontScale="90000"/>
          </a:bodyPr>
          <a:lstStyle/>
          <a:p>
            <a:pPr algn="ctr"/>
            <a:r>
              <a:rPr lang="en-GB" sz="2800" dirty="0" smtClean="0"/>
              <a:t>Key messages relevant to Adopting Together: </a:t>
            </a:r>
            <a:br>
              <a:rPr lang="en-GB" sz="2800" dirty="0" smtClean="0"/>
            </a:br>
            <a:r>
              <a:rPr lang="en-GB" sz="2800" dirty="0" smtClean="0"/>
              <a:t/>
            </a:r>
            <a:br>
              <a:rPr lang="en-GB" sz="2800" dirty="0" smtClean="0"/>
            </a:br>
            <a:r>
              <a:rPr lang="en-GB" sz="4000" dirty="0" smtClean="0"/>
              <a:t>Early adversity and post-adoption child health </a:t>
            </a:r>
            <a:r>
              <a:rPr lang="en-GB" sz="2800" dirty="0" smtClean="0"/>
              <a:t/>
            </a:r>
            <a:br>
              <a:rPr lang="en-GB" sz="2800" dirty="0" smtClean="0"/>
            </a:br>
            <a:endParaRPr lang="en-GB" sz="2800" dirty="0"/>
          </a:p>
        </p:txBody>
      </p:sp>
      <p:sp>
        <p:nvSpPr>
          <p:cNvPr id="3" name="Content Placeholder 2"/>
          <p:cNvSpPr>
            <a:spLocks noGrp="1"/>
          </p:cNvSpPr>
          <p:nvPr>
            <p:ph idx="1"/>
          </p:nvPr>
        </p:nvSpPr>
        <p:spPr>
          <a:xfrm>
            <a:off x="765820" y="2387600"/>
            <a:ext cx="10157354" cy="4470400"/>
          </a:xfrm>
        </p:spPr>
        <p:txBody>
          <a:bodyPr>
            <a:normAutofit/>
          </a:bodyPr>
          <a:lstStyle/>
          <a:p>
            <a:r>
              <a:rPr lang="en-GB" b="1" dirty="0" smtClean="0"/>
              <a:t>The </a:t>
            </a:r>
            <a:r>
              <a:rPr lang="en-GB" b="1" dirty="0"/>
              <a:t>mental health profiles of children in this study were significantly worse than the UK general population. </a:t>
            </a:r>
            <a:r>
              <a:rPr lang="en-GB" dirty="0"/>
              <a:t>At each follow up, behaviour problems (e.g. conduct problems, hyperactivity) were significantly higher than the UK general population</a:t>
            </a:r>
            <a:r>
              <a:rPr lang="en-GB" dirty="0" smtClean="0"/>
              <a:t>.</a:t>
            </a:r>
          </a:p>
          <a:p>
            <a:r>
              <a:rPr lang="en-GB" dirty="0"/>
              <a:t>A relationship was identified between </a:t>
            </a:r>
            <a:r>
              <a:rPr lang="en-GB" b="1" dirty="0"/>
              <a:t>the number of days children spent with their birth parents and in care with increased hyperactivity and emotional problems </a:t>
            </a:r>
            <a:r>
              <a:rPr lang="en-GB" b="1" dirty="0" smtClean="0"/>
              <a:t>up to 3 </a:t>
            </a:r>
            <a:r>
              <a:rPr lang="en-GB" b="1" dirty="0"/>
              <a:t>years later.</a:t>
            </a:r>
            <a:endParaRPr lang="en-GB" dirty="0"/>
          </a:p>
          <a:p>
            <a:endParaRPr lang="en-GB" dirty="0"/>
          </a:p>
          <a:p>
            <a:endParaRPr lang="en-GB" dirty="0"/>
          </a:p>
        </p:txBody>
      </p:sp>
    </p:spTree>
    <p:extLst>
      <p:ext uri="{BB962C8B-B14F-4D97-AF65-F5344CB8AC3E}">
        <p14:creationId xmlns:p14="http://schemas.microsoft.com/office/powerpoint/2010/main" val="70690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2800" dirty="0" smtClean="0"/>
              <a:t>Key messages relevant to Adopting Together: </a:t>
            </a:r>
            <a:br>
              <a:rPr lang="en-GB" sz="2800" dirty="0" smtClean="0"/>
            </a:br>
            <a:r>
              <a:rPr lang="en-GB" dirty="0" smtClean="0"/>
              <a:t>Sibling Relationships</a:t>
            </a:r>
            <a:endParaRPr lang="en-GB" dirty="0"/>
          </a:p>
        </p:txBody>
      </p:sp>
      <p:sp>
        <p:nvSpPr>
          <p:cNvPr id="3" name="Content Placeholder 2"/>
          <p:cNvSpPr>
            <a:spLocks noGrp="1"/>
          </p:cNvSpPr>
          <p:nvPr>
            <p:ph idx="1"/>
          </p:nvPr>
        </p:nvSpPr>
        <p:spPr/>
        <p:txBody>
          <a:bodyPr/>
          <a:lstStyle/>
          <a:p>
            <a:r>
              <a:rPr lang="en-GB" b="1" dirty="0"/>
              <a:t>Of the 374 children placed for adoption in the study period, 325 (87%) were known to have at least one brother or sister (full or half sibling).</a:t>
            </a:r>
            <a:r>
              <a:rPr lang="en-GB" dirty="0"/>
              <a:t> </a:t>
            </a:r>
            <a:endParaRPr lang="en-GB" dirty="0" smtClean="0"/>
          </a:p>
          <a:p>
            <a:r>
              <a:rPr lang="en-GB" dirty="0" smtClean="0"/>
              <a:t>A </a:t>
            </a:r>
            <a:r>
              <a:rPr lang="en-GB" dirty="0"/>
              <a:t>third of all children (n=122, 33%) were placed for adoption as part of a sibling group: fifty-five pairs and four groups of three. </a:t>
            </a:r>
            <a:endParaRPr lang="en-GB" dirty="0" smtClean="0"/>
          </a:p>
          <a:p>
            <a:r>
              <a:rPr lang="en-GB" dirty="0" smtClean="0"/>
              <a:t>Thirty </a:t>
            </a:r>
            <a:r>
              <a:rPr lang="en-GB" dirty="0"/>
              <a:t>percent (n=29) of children in the </a:t>
            </a:r>
            <a:r>
              <a:rPr lang="en-GB" dirty="0" smtClean="0"/>
              <a:t>WACS </a:t>
            </a:r>
            <a:r>
              <a:rPr lang="en-GB" dirty="0"/>
              <a:t>sample (n=96) had been placed for adoption as part of a sibling group. </a:t>
            </a:r>
            <a:endParaRPr lang="en-GB" dirty="0" smtClean="0"/>
          </a:p>
          <a:p>
            <a:r>
              <a:rPr lang="en-GB" dirty="0" smtClean="0"/>
              <a:t>Eighty-four </a:t>
            </a:r>
            <a:r>
              <a:rPr lang="en-GB" dirty="0"/>
              <a:t>percent of children (n=81) were known to have at least one sibling living elsewhere.</a:t>
            </a:r>
          </a:p>
          <a:p>
            <a:endParaRPr lang="en-GB" dirty="0"/>
          </a:p>
        </p:txBody>
      </p:sp>
    </p:spTree>
    <p:extLst>
      <p:ext uri="{BB962C8B-B14F-4D97-AF65-F5344CB8AC3E}">
        <p14:creationId xmlns:p14="http://schemas.microsoft.com/office/powerpoint/2010/main" val="133368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2800" dirty="0" smtClean="0"/>
              <a:t>Key messages relevant to Adopting Together: </a:t>
            </a:r>
            <a:br>
              <a:rPr lang="en-GB" sz="2800" dirty="0" smtClean="0"/>
            </a:br>
            <a:r>
              <a:rPr lang="en-GB" dirty="0" smtClean="0"/>
              <a:t>Sibling Relationships</a:t>
            </a:r>
            <a:endParaRPr lang="en-GB" dirty="0"/>
          </a:p>
        </p:txBody>
      </p:sp>
      <p:sp>
        <p:nvSpPr>
          <p:cNvPr id="3" name="Content Placeholder 2"/>
          <p:cNvSpPr>
            <a:spLocks noGrp="1"/>
          </p:cNvSpPr>
          <p:nvPr>
            <p:ph idx="1"/>
          </p:nvPr>
        </p:nvSpPr>
        <p:spPr>
          <a:xfrm>
            <a:off x="1117309" y="1701800"/>
            <a:ext cx="10157354" cy="4895552"/>
          </a:xfrm>
        </p:spPr>
        <p:txBody>
          <a:bodyPr>
            <a:normAutofit fontScale="77500" lnSpcReduction="20000"/>
          </a:bodyPr>
          <a:lstStyle/>
          <a:p>
            <a:r>
              <a:rPr lang="en-GB" dirty="0"/>
              <a:t>Most children placed for adoption together with a sibling </a:t>
            </a:r>
            <a:r>
              <a:rPr lang="en-GB" b="1" dirty="0"/>
              <a:t>carried a shared history of maltreatment</a:t>
            </a:r>
            <a:r>
              <a:rPr lang="en-GB" dirty="0"/>
              <a:t>. Many had complex, often conflictual relationships. Nevertheless, birth siblings in the adoptive home also provided support and comfort for children. </a:t>
            </a:r>
          </a:p>
          <a:p>
            <a:r>
              <a:rPr lang="en-GB" dirty="0" smtClean="0"/>
              <a:t>New </a:t>
            </a:r>
            <a:r>
              <a:rPr lang="en-GB" dirty="0"/>
              <a:t>sibling relationships, created by placing children into families with existing children, carried their own set of advantages and complications. </a:t>
            </a:r>
            <a:endParaRPr lang="en-GB" dirty="0" smtClean="0"/>
          </a:p>
          <a:p>
            <a:r>
              <a:rPr lang="en-GB" dirty="0" smtClean="0"/>
              <a:t>Some </a:t>
            </a:r>
            <a:r>
              <a:rPr lang="en-GB" dirty="0"/>
              <a:t>children placed apart from birth siblings had plans for contact that had not yet materialised. </a:t>
            </a:r>
          </a:p>
          <a:p>
            <a:r>
              <a:rPr lang="en-GB" dirty="0"/>
              <a:t>Parents are committed to maintaining, strengthening, or helping to establish, meaningful sibling relationships that have the potential to sustain children throughout their lives. </a:t>
            </a:r>
          </a:p>
          <a:p>
            <a:r>
              <a:rPr lang="en-GB" b="1" dirty="0"/>
              <a:t>Many parents had not been aware of, or prepared for, the sibling challenges that would present themselves.</a:t>
            </a:r>
            <a:endParaRPr lang="en-GB" dirty="0"/>
          </a:p>
          <a:p>
            <a:r>
              <a:rPr lang="en-GB" b="1" dirty="0"/>
              <a:t>Parents </a:t>
            </a:r>
            <a:r>
              <a:rPr lang="en-GB" dirty="0"/>
              <a:t>who participated in our study </a:t>
            </a:r>
            <a:r>
              <a:rPr lang="en-GB" b="1" dirty="0"/>
              <a:t>wanted help to strengthen sibling bonds created and/or affected by adoption, </a:t>
            </a:r>
            <a:r>
              <a:rPr lang="en-GB" dirty="0"/>
              <a:t>but often felt unsupported in their </a:t>
            </a:r>
            <a:r>
              <a:rPr lang="en-GB" dirty="0" smtClean="0"/>
              <a:t>efforts. </a:t>
            </a:r>
            <a:endParaRPr lang="en-GB" dirty="0"/>
          </a:p>
          <a:p>
            <a:endParaRPr lang="en-GB" dirty="0"/>
          </a:p>
        </p:txBody>
      </p:sp>
    </p:spTree>
    <p:extLst>
      <p:ext uri="{BB962C8B-B14F-4D97-AF65-F5344CB8AC3E}">
        <p14:creationId xmlns:p14="http://schemas.microsoft.com/office/powerpoint/2010/main" val="2594886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findings presented today draw from research completed by Miss Rebecca Anthony as part of her doctoral research. </a:t>
            </a:r>
            <a:br>
              <a:rPr lang="en-US" dirty="0" smtClean="0"/>
            </a:br>
            <a:r>
              <a:rPr lang="en-US" dirty="0"/>
              <a:t/>
            </a:r>
            <a:br>
              <a:rPr lang="en-US" dirty="0"/>
            </a:br>
            <a:r>
              <a:rPr lang="en-US" dirty="0" smtClean="0"/>
              <a:t/>
            </a:r>
            <a:br>
              <a:rPr lang="en-US" dirty="0" smtClean="0"/>
            </a:br>
            <a:r>
              <a:rPr lang="en-US" dirty="0" smtClean="0"/>
              <a:t>Relevant additional reading </a:t>
            </a:r>
            <a:r>
              <a:rPr lang="en-US" dirty="0"/>
              <a:t>from the Wales Adoption </a:t>
            </a:r>
            <a:r>
              <a:rPr lang="en-US" dirty="0" smtClean="0"/>
              <a:t>Study team can be found here:</a:t>
            </a:r>
            <a:br>
              <a:rPr lang="en-US" dirty="0" smtClean="0"/>
            </a:br>
            <a:r>
              <a:rPr lang="en-US" dirty="0"/>
              <a:t/>
            </a:r>
            <a:br>
              <a:rPr lang="en-US" dirty="0"/>
            </a:br>
            <a:r>
              <a:rPr lang="en-GB" u="sng" dirty="0">
                <a:hlinkClick r:id="rId2"/>
              </a:rPr>
              <a:t>http://sites.cardiff.ac.uk/adoptioncohort/</a:t>
            </a:r>
            <a:r>
              <a:rPr lang="en-US" dirty="0"/>
              <a:t/>
            </a:r>
            <a:br>
              <a:rPr lang="en-US" dirty="0"/>
            </a:br>
            <a:endParaRPr lang="en-US" dirty="0"/>
          </a:p>
        </p:txBody>
      </p:sp>
      <p:sp>
        <p:nvSpPr>
          <p:cNvPr id="4" name="Text Placeholder 3"/>
          <p:cNvSpPr>
            <a:spLocks noGrp="1"/>
          </p:cNvSpPr>
          <p:nvPr>
            <p:ph type="body" sz="half" idx="2"/>
          </p:nvPr>
        </p:nvSpPr>
        <p:spPr/>
        <p:txBody>
          <a:bodyPr/>
          <a:lstStyle/>
          <a:p>
            <a:r>
              <a:rPr lang="en-US" dirty="0" smtClean="0"/>
              <a:t>Please contact Katherine Shelton if you cannot access pdfs.</a:t>
            </a:r>
            <a:endParaRPr lang="en-US" dirty="0"/>
          </a:p>
        </p:txBody>
      </p:sp>
      <p:sp>
        <p:nvSpPr>
          <p:cNvPr id="3" name="Content Placeholder 2"/>
          <p:cNvSpPr>
            <a:spLocks noGrp="1"/>
          </p:cNvSpPr>
          <p:nvPr>
            <p:ph idx="1"/>
          </p:nvPr>
        </p:nvSpPr>
        <p:spPr/>
        <p:txBody>
          <a:bodyPr>
            <a:normAutofit fontScale="55000" lnSpcReduction="20000"/>
          </a:bodyPr>
          <a:lstStyle/>
          <a:p>
            <a:pPr marL="457200" lvl="0" indent="-457200">
              <a:buFont typeface="+mj-lt"/>
              <a:buAutoNum type="arabicPeriod"/>
            </a:pPr>
            <a:r>
              <a:rPr lang="en-GB" dirty="0" smtClean="0">
                <a:solidFill>
                  <a:schemeClr val="tx2"/>
                </a:solidFill>
              </a:rPr>
              <a:t>Meakings</a:t>
            </a:r>
            <a:r>
              <a:rPr lang="en-GB" dirty="0">
                <a:solidFill>
                  <a:schemeClr val="tx2"/>
                </a:solidFill>
              </a:rPr>
              <a:t>, S., Ottaway, H., Doughty, J., Coffey, A., &amp; Shelton, K.H. </a:t>
            </a:r>
            <a:r>
              <a:rPr lang="en-GB" dirty="0" smtClean="0">
                <a:solidFill>
                  <a:schemeClr val="tx2"/>
                </a:solidFill>
              </a:rPr>
              <a:t>(2018). </a:t>
            </a:r>
            <a:r>
              <a:rPr lang="en-GB" dirty="0">
                <a:solidFill>
                  <a:schemeClr val="tx2"/>
                </a:solidFill>
                <a:hlinkClick r:id="rId3"/>
              </a:rPr>
              <a:t>The support needs and experiences of newly formed adoptive families: findings from the Wales Adoption Study</a:t>
            </a:r>
            <a:r>
              <a:rPr lang="en-GB" dirty="0">
                <a:solidFill>
                  <a:schemeClr val="tx2"/>
                </a:solidFill>
              </a:rPr>
              <a:t>. </a:t>
            </a:r>
            <a:r>
              <a:rPr lang="en-GB" i="1" dirty="0">
                <a:solidFill>
                  <a:schemeClr val="tx2"/>
                </a:solidFill>
              </a:rPr>
              <a:t>Adoption &amp; </a:t>
            </a:r>
            <a:r>
              <a:rPr lang="en-GB" i="1" dirty="0" smtClean="0">
                <a:solidFill>
                  <a:schemeClr val="tx2"/>
                </a:solidFill>
              </a:rPr>
              <a:t>Fostering, 42, </a:t>
            </a:r>
            <a:r>
              <a:rPr lang="en-GB" dirty="0" smtClean="0">
                <a:solidFill>
                  <a:schemeClr val="tx2"/>
                </a:solidFill>
              </a:rPr>
              <a:t>1, 58-75</a:t>
            </a:r>
            <a:r>
              <a:rPr lang="en-GB" i="1" dirty="0" smtClean="0">
                <a:solidFill>
                  <a:schemeClr val="tx2"/>
                </a:solidFill>
              </a:rPr>
              <a:t>.</a:t>
            </a:r>
            <a:r>
              <a:rPr lang="en-GB" dirty="0">
                <a:solidFill>
                  <a:schemeClr val="tx2"/>
                </a:solidFill>
              </a:rPr>
              <a:t> </a:t>
            </a:r>
          </a:p>
          <a:p>
            <a:pPr marL="457200" lvl="0" indent="-457200">
              <a:buFont typeface="+mj-lt"/>
              <a:buAutoNum type="arabicPeriod"/>
            </a:pPr>
            <a:r>
              <a:rPr lang="en-GB" dirty="0" smtClean="0">
                <a:solidFill>
                  <a:schemeClr val="tx2"/>
                </a:solidFill>
              </a:rPr>
              <a:t>Brown</a:t>
            </a:r>
            <a:r>
              <a:rPr lang="en-GB" dirty="0">
                <a:solidFill>
                  <a:schemeClr val="tx2"/>
                </a:solidFill>
              </a:rPr>
              <a:t>, A., Waters, C. S. and Shelton, K. H. (2017). </a:t>
            </a:r>
            <a:r>
              <a:rPr lang="en-GB" dirty="0">
                <a:solidFill>
                  <a:schemeClr val="tx2"/>
                </a:solidFill>
                <a:hlinkClick r:id="rId4"/>
              </a:rPr>
              <a:t>A systematic review of school performance and behavioural and emotional problems for adopted children</a:t>
            </a:r>
            <a:r>
              <a:rPr lang="en-GB" dirty="0">
                <a:solidFill>
                  <a:schemeClr val="tx2"/>
                </a:solidFill>
              </a:rPr>
              <a:t>. </a:t>
            </a:r>
            <a:r>
              <a:rPr lang="en-GB" i="1" dirty="0">
                <a:solidFill>
                  <a:schemeClr val="tx2"/>
                </a:solidFill>
              </a:rPr>
              <a:t>Adoption and Fostering</a:t>
            </a:r>
            <a:r>
              <a:rPr lang="en-GB" dirty="0">
                <a:solidFill>
                  <a:schemeClr val="tx2"/>
                </a:solidFill>
              </a:rPr>
              <a:t> </a:t>
            </a:r>
            <a:r>
              <a:rPr lang="en-GB" i="1" dirty="0">
                <a:solidFill>
                  <a:schemeClr val="tx2"/>
                </a:solidFill>
              </a:rPr>
              <a:t>41, 4</a:t>
            </a:r>
            <a:r>
              <a:rPr lang="en-GB" dirty="0">
                <a:solidFill>
                  <a:schemeClr val="tx2"/>
                </a:solidFill>
              </a:rPr>
              <a:t>, 346-368.  </a:t>
            </a:r>
          </a:p>
          <a:p>
            <a:pPr marL="457200" lvl="0" indent="-457200">
              <a:buFont typeface="+mj-lt"/>
              <a:buAutoNum type="arabicPeriod"/>
            </a:pPr>
            <a:r>
              <a:rPr lang="en-GB" dirty="0">
                <a:solidFill>
                  <a:schemeClr val="tx2"/>
                </a:solidFill>
              </a:rPr>
              <a:t>Doughty, J., Meakings, S. and Shelton, K. (2017). </a:t>
            </a:r>
            <a:r>
              <a:rPr lang="en-GB" dirty="0">
                <a:solidFill>
                  <a:schemeClr val="tx2"/>
                </a:solidFill>
                <a:hlinkClick r:id="rId5"/>
              </a:rPr>
              <a:t>The legal and administrative processes in adoption: views and experiences of newly formed adoptive families</a:t>
            </a:r>
            <a:r>
              <a:rPr lang="en-GB" dirty="0">
                <a:solidFill>
                  <a:schemeClr val="tx2"/>
                </a:solidFill>
              </a:rPr>
              <a:t>. </a:t>
            </a:r>
            <a:r>
              <a:rPr lang="en-GB" i="1" dirty="0">
                <a:solidFill>
                  <a:schemeClr val="tx2"/>
                </a:solidFill>
              </a:rPr>
              <a:t>Journal of Social Welfare and Family Law, 39, </a:t>
            </a:r>
            <a:r>
              <a:rPr lang="en-GB" dirty="0">
                <a:solidFill>
                  <a:schemeClr val="tx2"/>
                </a:solidFill>
              </a:rPr>
              <a:t>4, 473-490.  </a:t>
            </a:r>
          </a:p>
          <a:p>
            <a:pPr marL="457200" lvl="0" indent="-457200">
              <a:buFont typeface="+mj-lt"/>
              <a:buAutoNum type="arabicPeriod"/>
            </a:pPr>
            <a:r>
              <a:rPr lang="en-AU" dirty="0" smtClean="0">
                <a:solidFill>
                  <a:schemeClr val="tx2"/>
                </a:solidFill>
              </a:rPr>
              <a:t>Meakings</a:t>
            </a:r>
            <a:r>
              <a:rPr lang="en-AU" dirty="0">
                <a:solidFill>
                  <a:schemeClr val="tx2"/>
                </a:solidFill>
              </a:rPr>
              <a:t>, S., Coffey, A. &amp; Shelton, K.H. (2017). </a:t>
            </a:r>
            <a:r>
              <a:rPr lang="en-GB" dirty="0">
                <a:solidFill>
                  <a:schemeClr val="tx2"/>
                </a:solidFill>
              </a:rPr>
              <a:t>The Influence of Adoption on Sibling Relationships: Experiences and Support Needs of Newly Formed Adoptive Families</a:t>
            </a:r>
            <a:r>
              <a:rPr lang="en-AU" dirty="0">
                <a:solidFill>
                  <a:schemeClr val="tx2"/>
                </a:solidFill>
              </a:rPr>
              <a:t>. </a:t>
            </a:r>
            <a:r>
              <a:rPr lang="en-AU" i="1" dirty="0">
                <a:solidFill>
                  <a:schemeClr val="tx2"/>
                </a:solidFill>
              </a:rPr>
              <a:t>British Journal of Social Work, 47, 6, 1781-1799. </a:t>
            </a:r>
            <a:r>
              <a:rPr lang="en-GB" dirty="0">
                <a:solidFill>
                  <a:schemeClr val="tx2"/>
                </a:solidFill>
                <a:hlinkClick r:id="rId6"/>
              </a:rPr>
              <a:t>https://doi.org/10.1093/bjsw/bcx097</a:t>
            </a:r>
            <a:endParaRPr lang="en-GB" dirty="0">
              <a:solidFill>
                <a:schemeClr val="tx2"/>
              </a:solidFill>
            </a:endParaRPr>
          </a:p>
          <a:p>
            <a:pPr marL="457200" lvl="0" indent="-457200">
              <a:buFont typeface="+mj-lt"/>
              <a:buAutoNum type="arabicPeriod"/>
            </a:pPr>
            <a:r>
              <a:rPr lang="en-AU" dirty="0" smtClean="0">
                <a:solidFill>
                  <a:schemeClr val="tx2"/>
                </a:solidFill>
              </a:rPr>
              <a:t>Roberts</a:t>
            </a:r>
            <a:r>
              <a:rPr lang="en-AU" dirty="0">
                <a:solidFill>
                  <a:schemeClr val="tx2"/>
                </a:solidFill>
              </a:rPr>
              <a:t>, L., Meakings, S., Forrester, D., Smith, A., &amp; Shelton, K.H. (2017). </a:t>
            </a:r>
            <a:r>
              <a:rPr lang="en-GB" dirty="0">
                <a:solidFill>
                  <a:schemeClr val="tx2"/>
                </a:solidFill>
                <a:hlinkClick r:id="rId7"/>
              </a:rPr>
              <a:t>Care-leavers and their children placed for adoption</a:t>
            </a:r>
            <a:r>
              <a:rPr lang="en-GB" dirty="0">
                <a:solidFill>
                  <a:schemeClr val="tx2"/>
                </a:solidFill>
              </a:rPr>
              <a:t>. </a:t>
            </a:r>
            <a:r>
              <a:rPr lang="en-GB" i="1" dirty="0">
                <a:solidFill>
                  <a:schemeClr val="tx2"/>
                </a:solidFill>
              </a:rPr>
              <a:t>Children and Youth Services Review,</a:t>
            </a:r>
            <a:r>
              <a:rPr lang="en-GB" dirty="0">
                <a:solidFill>
                  <a:schemeClr val="tx2"/>
                </a:solidFill>
              </a:rPr>
              <a:t> </a:t>
            </a:r>
            <a:r>
              <a:rPr lang="en-GB" i="1" dirty="0">
                <a:solidFill>
                  <a:schemeClr val="tx2"/>
                </a:solidFill>
              </a:rPr>
              <a:t>79</a:t>
            </a:r>
            <a:r>
              <a:rPr lang="en-GB" dirty="0">
                <a:solidFill>
                  <a:schemeClr val="tx2"/>
                </a:solidFill>
              </a:rPr>
              <a:t>, pp. 355-361. (</a:t>
            </a:r>
            <a:r>
              <a:rPr lang="en-GB" dirty="0">
                <a:solidFill>
                  <a:schemeClr val="tx2"/>
                </a:solidFill>
                <a:hlinkClick r:id="rId8"/>
              </a:rPr>
              <a:t>10.1016/j.childyouth.2017.06.030</a:t>
            </a:r>
            <a:r>
              <a:rPr lang="en-GB" dirty="0">
                <a:solidFill>
                  <a:schemeClr val="tx2"/>
                </a:solidFill>
              </a:rPr>
              <a:t>) </a:t>
            </a:r>
            <a:endParaRPr lang="en-GB" dirty="0" smtClean="0">
              <a:solidFill>
                <a:schemeClr val="tx2"/>
              </a:solidFill>
            </a:endParaRPr>
          </a:p>
          <a:p>
            <a:pPr marL="457200" indent="-457200">
              <a:buFont typeface="+mj-lt"/>
              <a:buAutoNum type="arabicPeriod"/>
            </a:pPr>
            <a:r>
              <a:rPr lang="en-GB" dirty="0">
                <a:solidFill>
                  <a:schemeClr val="tx2"/>
                </a:solidFill>
              </a:rPr>
              <a:t>Anthony, R., Meakings, S., Doughty, J., Ottaway, H., Holland, S. and Shelton, K.H. (2016). </a:t>
            </a:r>
            <a:r>
              <a:rPr lang="en-GB" dirty="0">
                <a:solidFill>
                  <a:schemeClr val="tx2"/>
                </a:solidFill>
                <a:hlinkClick r:id="rId9"/>
              </a:rPr>
              <a:t>Factors affecting adoption in Wales: Predictors of variation in time between entry to care and adoptive placement</a:t>
            </a:r>
            <a:r>
              <a:rPr lang="en-GB" dirty="0">
                <a:solidFill>
                  <a:schemeClr val="tx2"/>
                </a:solidFill>
              </a:rPr>
              <a:t>. </a:t>
            </a:r>
            <a:r>
              <a:rPr lang="en-GB" i="1" dirty="0">
                <a:solidFill>
                  <a:schemeClr val="tx2"/>
                </a:solidFill>
              </a:rPr>
              <a:t>Children and Youth Services Review</a:t>
            </a:r>
            <a:r>
              <a:rPr lang="en-GB" dirty="0">
                <a:solidFill>
                  <a:schemeClr val="tx2"/>
                </a:solidFill>
              </a:rPr>
              <a:t>, 60, 184-190. (</a:t>
            </a:r>
            <a:r>
              <a:rPr lang="en-GB" dirty="0" smtClean="0">
                <a:solidFill>
                  <a:schemeClr val="tx2"/>
                </a:solidFill>
                <a:hlinkClick r:id="rId10"/>
              </a:rPr>
              <a:t>10.1016/j.childyouth.2016.06.010</a:t>
            </a:r>
            <a:r>
              <a:rPr lang="en-GB" dirty="0" smtClean="0">
                <a:solidFill>
                  <a:schemeClr val="tx2"/>
                </a:solidFill>
              </a:rPr>
              <a:t>)</a:t>
            </a:r>
          </a:p>
          <a:p>
            <a:pPr marL="457200" indent="-457200">
              <a:buFont typeface="+mj-lt"/>
              <a:buAutoNum type="arabicPeriod"/>
            </a:pPr>
            <a:r>
              <a:rPr lang="en-GB" dirty="0">
                <a:solidFill>
                  <a:schemeClr val="tx2"/>
                </a:solidFill>
              </a:rPr>
              <a:t>Meakings, S., Coffey, A., &amp; Shelton, K.H., (2016).</a:t>
            </a:r>
            <a:r>
              <a:rPr lang="en-GB" b="1" dirty="0">
                <a:solidFill>
                  <a:schemeClr val="tx2"/>
                </a:solidFill>
              </a:rPr>
              <a:t> </a:t>
            </a:r>
            <a:r>
              <a:rPr lang="en-GB" dirty="0">
                <a:solidFill>
                  <a:schemeClr val="tx2"/>
                </a:solidFill>
              </a:rPr>
              <a:t>The role of the Health Visitor in supporting newly formed adoptive families. </a:t>
            </a:r>
            <a:r>
              <a:rPr lang="en-GB" i="1" dirty="0">
                <a:solidFill>
                  <a:schemeClr val="tx2"/>
                </a:solidFill>
              </a:rPr>
              <a:t>Journal of Health Visiting, 4</a:t>
            </a:r>
            <a:r>
              <a:rPr lang="en-GB" dirty="0">
                <a:solidFill>
                  <a:schemeClr val="tx2"/>
                </a:solidFill>
              </a:rPr>
              <a:t>, 11, 562-570.</a:t>
            </a:r>
          </a:p>
          <a:p>
            <a:r>
              <a:rPr lang="en-GB" dirty="0" smtClean="0">
                <a:solidFill>
                  <a:schemeClr val="tx2"/>
                </a:solidFill>
              </a:rPr>
              <a:t>Please also refer to the NAS website for The Prospective Adoptive Parent’s Guide to the legal framework for adoption written by Sarah </a:t>
            </a:r>
            <a:r>
              <a:rPr lang="en-GB" dirty="0" err="1" smtClean="0">
                <a:solidFill>
                  <a:schemeClr val="tx2"/>
                </a:solidFill>
              </a:rPr>
              <a:t>Coldrick</a:t>
            </a:r>
            <a:r>
              <a:rPr lang="en-GB" dirty="0" smtClean="0">
                <a:solidFill>
                  <a:schemeClr val="tx2"/>
                </a:solidFill>
              </a:rPr>
              <a:t> and </a:t>
            </a:r>
            <a:r>
              <a:rPr lang="en-GB" dirty="0" err="1" smtClean="0">
                <a:solidFill>
                  <a:schemeClr val="tx2"/>
                </a:solidFill>
              </a:rPr>
              <a:t>Dr.</a:t>
            </a:r>
            <a:r>
              <a:rPr lang="en-GB" dirty="0" smtClean="0">
                <a:solidFill>
                  <a:schemeClr val="tx2"/>
                </a:solidFill>
              </a:rPr>
              <a:t> </a:t>
            </a:r>
            <a:r>
              <a:rPr lang="en-GB" dirty="0">
                <a:solidFill>
                  <a:schemeClr val="tx2"/>
                </a:solidFill>
              </a:rPr>
              <a:t>Julie Doughty: </a:t>
            </a:r>
            <a:r>
              <a:rPr lang="en-GB" dirty="0">
                <a:solidFill>
                  <a:schemeClr val="tx2"/>
                </a:solidFill>
                <a:hlinkClick r:id="rId11"/>
              </a:rPr>
              <a:t>http://</a:t>
            </a:r>
            <a:r>
              <a:rPr lang="en-GB" dirty="0" smtClean="0">
                <a:solidFill>
                  <a:schemeClr val="tx2"/>
                </a:solidFill>
                <a:hlinkClick r:id="rId11"/>
              </a:rPr>
              <a:t>www.adoptcymru.com/publications</a:t>
            </a:r>
            <a:endParaRPr lang="en-GB" dirty="0" smtClean="0">
              <a:solidFill>
                <a:schemeClr val="tx2"/>
              </a:solidFill>
            </a:endParaRPr>
          </a:p>
          <a:p>
            <a:endParaRPr lang="en-GB" dirty="0">
              <a:solidFill>
                <a:schemeClr val="tx2"/>
              </a:solidFill>
            </a:endParaRPr>
          </a:p>
        </p:txBody>
      </p:sp>
      <p:pic>
        <p:nvPicPr>
          <p:cNvPr id="5" name="Picture 4"/>
          <p:cNvPicPr>
            <a:picLocks noChangeAspect="1"/>
          </p:cNvPicPr>
          <p:nvPr/>
        </p:nvPicPr>
        <p:blipFill>
          <a:blip r:embed="rId12"/>
          <a:stretch>
            <a:fillRect/>
          </a:stretch>
        </p:blipFill>
        <p:spPr>
          <a:xfrm>
            <a:off x="1125860" y="5511800"/>
            <a:ext cx="1289388" cy="1289388"/>
          </a:xfrm>
          <a:prstGeom prst="rect">
            <a:avLst/>
          </a:prstGeom>
        </p:spPr>
      </p:pic>
    </p:spTree>
    <p:extLst>
      <p:ext uri="{BB962C8B-B14F-4D97-AF65-F5344CB8AC3E}">
        <p14:creationId xmlns:p14="http://schemas.microsoft.com/office/powerpoint/2010/main" val="1750688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 for listening. </a:t>
            </a:r>
          </a:p>
        </p:txBody>
      </p:sp>
      <p:sp>
        <p:nvSpPr>
          <p:cNvPr id="3" name="Text Placeholder 2"/>
          <p:cNvSpPr>
            <a:spLocks noGrp="1"/>
          </p:cNvSpPr>
          <p:nvPr>
            <p:ph type="body" idx="1"/>
          </p:nvPr>
        </p:nvSpPr>
        <p:spPr/>
        <p:txBody>
          <a:bodyPr>
            <a:normAutofit fontScale="85000" lnSpcReduction="20000"/>
          </a:bodyPr>
          <a:lstStyle/>
          <a:p>
            <a:r>
              <a:rPr lang="en-US" dirty="0" smtClean="0"/>
              <a:t>Contact: Katherine Shelton</a:t>
            </a:r>
          </a:p>
          <a:p>
            <a:r>
              <a:rPr lang="en-US" dirty="0" smtClean="0"/>
              <a:t>Sheltonkh1@cardiff.ac.uk </a:t>
            </a:r>
          </a:p>
          <a:p>
            <a:r>
              <a:rPr lang="en-GB" dirty="0"/>
              <a:t>Website - </a:t>
            </a:r>
            <a:r>
              <a:rPr lang="en-GB" u="sng" dirty="0">
                <a:hlinkClick r:id="rId3"/>
              </a:rPr>
              <a:t>http://sites.cardiff.ac.uk/adoptioncohort/</a:t>
            </a:r>
            <a:endParaRPr lang="en-US" dirty="0"/>
          </a:p>
        </p:txBody>
      </p:sp>
      <p:pic>
        <p:nvPicPr>
          <p:cNvPr id="4" name="Picture 3"/>
          <p:cNvPicPr>
            <a:picLocks noChangeAspect="1"/>
          </p:cNvPicPr>
          <p:nvPr/>
        </p:nvPicPr>
        <p:blipFill>
          <a:blip r:embed="rId4"/>
          <a:stretch>
            <a:fillRect/>
          </a:stretch>
        </p:blipFill>
        <p:spPr>
          <a:xfrm>
            <a:off x="261764" y="188640"/>
            <a:ext cx="1289388" cy="1289388"/>
          </a:xfrm>
          <a:prstGeom prst="rect">
            <a:avLst/>
          </a:prstGeom>
        </p:spPr>
      </p:pic>
    </p:spTree>
    <p:extLst>
      <p:ext uri="{BB962C8B-B14F-4D97-AF65-F5344CB8AC3E}">
        <p14:creationId xmlns:p14="http://schemas.microsoft.com/office/powerpoint/2010/main" val="25547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xmlns="" name="TF02787940.potx" id="{F769AD3B-90E4-4F81-9CF2-8BD9F607FEC3}" vid="{18F656D2-BE2F-4155-8430-D393897A45F9}"/>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01D382-32B0-43EE-932C-28906AF37617}">
  <ds:schemaRefs>
    <ds:schemaRef ds:uri="http://purl.org/dc/elements/1.1/"/>
    <ds:schemaRef ds:uri="http://schemas.openxmlformats.org/package/2006/metadata/core-properties"/>
    <ds:schemaRef ds:uri="4873beb7-5857-4685-be1f-d57550cc96cc"/>
    <ds:schemaRef ds:uri="http://purl.org/dc/dcmitype/"/>
    <ds:schemaRef ds:uri="http://www.w3.org/XML/1998/namespace"/>
    <ds:schemaRef ds:uri="http://schemas.microsoft.com/office/2006/documentManagement/types"/>
    <ds:schemaRef ds:uri="http://schemas.microsoft.com/office/infopath/2007/PartnerControl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3.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Blue bookstack presentation (widescreen)</Template>
  <TotalTime>73</TotalTime>
  <Words>674</Words>
  <Application>Microsoft Office PowerPoint</Application>
  <PresentationFormat>Custom</PresentationFormat>
  <Paragraphs>47</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Books 16x9</vt:lpstr>
      <vt:lpstr>Opportunities from Research</vt:lpstr>
      <vt:lpstr>Wales Adoption Cohort Study</vt:lpstr>
      <vt:lpstr>Key messages relevant to Adopting Together:  Early Adversity</vt:lpstr>
      <vt:lpstr>Key messages relevant to Adopting Together:   Early Adversity and Post-Adoption Parent Health  </vt:lpstr>
      <vt:lpstr>Key messages relevant to Adopting Together:   Early adversity and post-adoption child health  </vt:lpstr>
      <vt:lpstr>Key messages relevant to Adopting Together:  Sibling Relationships</vt:lpstr>
      <vt:lpstr>Key messages relevant to Adopting Together:  Sibling Relationships</vt:lpstr>
      <vt:lpstr>The findings presented today draw from research completed by Miss Rebecca Anthony as part of her doctoral research.    Relevant additional reading from the Wales Adoption Study team can be found here:  http://sites.cardiff.ac.uk/adoptioncohort/ </vt:lpstr>
      <vt:lpstr>Thank you for listening. </vt:lpstr>
    </vt:vector>
  </TitlesOfParts>
  <Company>Cardiff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insrv</dc:creator>
  <cp:lastModifiedBy>Wendy Keidan</cp:lastModifiedBy>
  <cp:revision>12</cp:revision>
  <dcterms:created xsi:type="dcterms:W3CDTF">2018-03-28T14:43:44Z</dcterms:created>
  <dcterms:modified xsi:type="dcterms:W3CDTF">2018-04-04T08:38:13Z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